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8" r:id="rId11"/>
    <p:sldId id="265" r:id="rId12"/>
    <p:sldId id="269" r:id="rId13"/>
    <p:sldId id="270" r:id="rId14"/>
    <p:sldId id="271" r:id="rId15"/>
    <p:sldId id="273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361B5-C2B7-420F-88F5-AD5AC9083AEC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D8157-058A-4610-935A-64C6BCEA544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D8157-058A-4610-935A-64C6BCEA544B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D8157-058A-4610-935A-64C6BCEA544B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D8157-058A-4610-935A-64C6BCEA544B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D8157-058A-4610-935A-64C6BCEA544B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D8157-058A-4610-935A-64C6BCEA544B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2EC5830-812B-4E13-B6D1-95F541229CDF}" type="datetimeFigureOut">
              <a:rPr lang="en-AU" smtClean="0"/>
              <a:pPr/>
              <a:t>23/03/2011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F3ED9FD-FB82-4542-AE36-C4A3691FCBD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100" dirty="0" smtClean="0"/>
              <a:t>Jai Mata Di </a:t>
            </a:r>
            <a:r>
              <a:rPr lang="en-AU" dirty="0" smtClean="0"/>
              <a:t>The Mechanism for Defocus-driven </a:t>
            </a:r>
            <a:r>
              <a:rPr lang="en-AU" dirty="0" err="1" smtClean="0"/>
              <a:t>Occular</a:t>
            </a:r>
            <a:r>
              <a:rPr lang="en-AU" dirty="0" smtClean="0"/>
              <a:t> Growth</a:t>
            </a:r>
            <a:endParaRPr lang="en-AU" dirty="0"/>
          </a:p>
        </p:txBody>
      </p:sp>
      <p:pic>
        <p:nvPicPr>
          <p:cNvPr id="4" name="Picture 2" descr="http://embode.files.wordpress.com/2008/11/the_eye_of_horu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32656"/>
            <a:ext cx="1992866" cy="1453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AU" dirty="0" smtClean="0"/>
              <a:t>SUPER PROJECT</a:t>
            </a:r>
            <a:endParaRPr lang="en-AU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Nernst</a:t>
            </a:r>
            <a:r>
              <a:rPr lang="en-AU" dirty="0"/>
              <a:t> </a:t>
            </a:r>
            <a:r>
              <a:rPr lang="en-AU" dirty="0" smtClean="0"/>
              <a:t>– Artificial Membrane</a:t>
            </a:r>
          </a:p>
          <a:p>
            <a:pPr lvl="1"/>
            <a:r>
              <a:rPr lang="en-AU" dirty="0" smtClean="0"/>
              <a:t>Diffusion of Ions </a:t>
            </a:r>
          </a:p>
          <a:p>
            <a:pPr lvl="2"/>
            <a:r>
              <a:rPr lang="en-AU" dirty="0" smtClean="0"/>
              <a:t>Is there a transport of water?</a:t>
            </a:r>
          </a:p>
          <a:p>
            <a:endParaRPr lang="en-AU" dirty="0" smtClean="0"/>
          </a:p>
          <a:p>
            <a:r>
              <a:rPr lang="en-AU" dirty="0" smtClean="0"/>
              <a:t>Stepper Motor – Servo System</a:t>
            </a:r>
          </a:p>
          <a:p>
            <a:pPr lvl="1"/>
            <a:r>
              <a:rPr lang="en-AU" dirty="0" err="1" smtClean="0"/>
              <a:t>Pusing</a:t>
            </a:r>
            <a:r>
              <a:rPr lang="en-AU" dirty="0" smtClean="0"/>
              <a:t> in and pushing out fluid </a:t>
            </a:r>
          </a:p>
          <a:p>
            <a:pPr lvl="1"/>
            <a:endParaRPr lang="en-AU" dirty="0" smtClean="0"/>
          </a:p>
          <a:p>
            <a:r>
              <a:rPr lang="en-AU" dirty="0" smtClean="0"/>
              <a:t>Voltage Clamp</a:t>
            </a:r>
          </a:p>
          <a:p>
            <a:pPr lvl="1"/>
            <a:r>
              <a:rPr lang="en-AU" dirty="0" smtClean="0"/>
              <a:t>Using fixed voltage and determining how much to change to determine a transmission response </a:t>
            </a:r>
          </a:p>
          <a:p>
            <a:pPr lvl="1"/>
            <a:endParaRPr lang="en-AU" dirty="0" smtClean="0"/>
          </a:p>
          <a:p>
            <a:r>
              <a:rPr lang="en-AU" dirty="0" smtClean="0"/>
              <a:t>Fluid Flow </a:t>
            </a:r>
          </a:p>
          <a:p>
            <a:pPr lvl="1"/>
            <a:r>
              <a:rPr lang="en-AU" dirty="0" smtClean="0"/>
              <a:t>Voltage Clamp</a:t>
            </a:r>
          </a:p>
          <a:p>
            <a:pPr lvl="1"/>
            <a:r>
              <a:rPr lang="en-AU" dirty="0" smtClean="0"/>
              <a:t>Chamber </a:t>
            </a:r>
          </a:p>
          <a:p>
            <a:pPr lvl="2"/>
            <a:r>
              <a:rPr lang="en-AU" dirty="0" smtClean="0"/>
              <a:t>Artificial Membrane</a:t>
            </a:r>
          </a:p>
          <a:p>
            <a:endParaRPr lang="en-AU" dirty="0" smtClean="0"/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 method is to have a 2 mm diameter hole in </a:t>
            </a:r>
            <a:r>
              <a:rPr lang="en-US" dirty="0" err="1" smtClean="0"/>
              <a:t>teflon</a:t>
            </a:r>
            <a:r>
              <a:rPr lang="en-US" dirty="0" smtClean="0"/>
              <a:t> sheet between aqueous solutions.  Place 1 drop of (say) </a:t>
            </a:r>
            <a:r>
              <a:rPr lang="en-US" dirty="0" err="1" smtClean="0"/>
              <a:t>phospholipid</a:t>
            </a:r>
            <a:r>
              <a:rPr lang="en-US" dirty="0" smtClean="0"/>
              <a:t> in </a:t>
            </a:r>
            <a:r>
              <a:rPr lang="en-US" dirty="0" err="1" smtClean="0"/>
              <a:t>dodecane</a:t>
            </a:r>
            <a:r>
              <a:rPr lang="en-US" dirty="0" smtClean="0"/>
              <a:t> on hole and allow it to thin (as one would a soap bubble).  Eventually get an optically black lipid </a:t>
            </a:r>
            <a:r>
              <a:rPr lang="en-US" dirty="0" err="1" smtClean="0"/>
              <a:t>bilayer</a:t>
            </a:r>
            <a:r>
              <a:rPr lang="en-US" dirty="0" smtClean="0"/>
              <a:t> film. 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Artificial Membranes:</a:t>
            </a:r>
            <a:br>
              <a:rPr lang="en-AU" dirty="0" smtClean="0"/>
            </a:br>
            <a:r>
              <a:rPr lang="en-AU" dirty="0" smtClean="0"/>
              <a:t> How they are made?</a:t>
            </a:r>
            <a:endParaRPr lang="en-AU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539552" y="3645024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Why use Artificial Membranes?</a:t>
            </a:r>
            <a:endParaRPr kumimoji="0" lang="en-A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3059832" y="5301208"/>
            <a:ext cx="2386608" cy="6088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Calibration</a:t>
            </a:r>
            <a:endParaRPr kumimoji="0" lang="en-A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‘Nernst’</a:t>
            </a:r>
            <a:endParaRPr lang="en-AU" dirty="0"/>
          </a:p>
        </p:txBody>
      </p:sp>
      <p:pic>
        <p:nvPicPr>
          <p:cNvPr id="1026" name="Picture 2" descr="BhartF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836712"/>
            <a:ext cx="6182626" cy="5544616"/>
          </a:xfrm>
          <a:prstGeom prst="rect">
            <a:avLst/>
          </a:prstGeom>
          <a:noFill/>
        </p:spPr>
      </p:pic>
      <p:pic>
        <p:nvPicPr>
          <p:cNvPr id="1028" name="Picture 4" descr="IMG017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356992"/>
            <a:ext cx="2286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‘Puddle’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555776" y="8367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smtClean="0"/>
              <a:t>Stepper Motor – Servo System</a:t>
            </a:r>
          </a:p>
          <a:p>
            <a:pPr lvl="1"/>
            <a:r>
              <a:rPr lang="en-AU" dirty="0" smtClean="0"/>
              <a:t>Pushing </a:t>
            </a:r>
            <a:r>
              <a:rPr lang="en-AU" dirty="0" smtClean="0"/>
              <a:t>in and pushing out fluid </a:t>
            </a:r>
          </a:p>
        </p:txBody>
      </p:sp>
      <p:pic>
        <p:nvPicPr>
          <p:cNvPr id="34818" name="Picture 2" descr="G:\IMG_1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3096344" cy="2322258"/>
          </a:xfrm>
          <a:prstGeom prst="rect">
            <a:avLst/>
          </a:prstGeom>
          <a:noFill/>
        </p:spPr>
      </p:pic>
      <p:pic>
        <p:nvPicPr>
          <p:cNvPr id="34819" name="Picture 3" descr="G:\IMG_1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9" y="1628800"/>
            <a:ext cx="3168352" cy="2376264"/>
          </a:xfrm>
          <a:prstGeom prst="rect">
            <a:avLst/>
          </a:prstGeom>
          <a:noFill/>
        </p:spPr>
      </p:pic>
      <p:pic>
        <p:nvPicPr>
          <p:cNvPr id="34820" name="Picture 4" descr="G:\IMG_1079.JPG"/>
          <p:cNvPicPr>
            <a:picLocks noChangeAspect="1" noChangeArrowheads="1"/>
          </p:cNvPicPr>
          <p:nvPr/>
        </p:nvPicPr>
        <p:blipFill>
          <a:blip r:embed="rId4" cstate="print"/>
          <a:srcRect l="18692" t="25234" r="17757" b="15888"/>
          <a:stretch>
            <a:fillRect/>
          </a:stretch>
        </p:blipFill>
        <p:spPr bwMode="auto">
          <a:xfrm>
            <a:off x="2915816" y="3717032"/>
            <a:ext cx="2376264" cy="293538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508104" y="5661248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Sensor</a:t>
            </a:r>
          </a:p>
        </p:txBody>
      </p:sp>
      <p:sp>
        <p:nvSpPr>
          <p:cNvPr id="9" name="Rectangle 8"/>
          <p:cNvSpPr/>
          <p:nvPr/>
        </p:nvSpPr>
        <p:spPr>
          <a:xfrm>
            <a:off x="7380312" y="5877272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Engineered by David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‘Stepper’</a:t>
            </a:r>
            <a:endParaRPr lang="en-AU" dirty="0"/>
          </a:p>
        </p:txBody>
      </p:sp>
      <p:pic>
        <p:nvPicPr>
          <p:cNvPr id="35842" name="Picture 2" descr="G:\IMG_1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6696744" cy="502255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7380312" y="5877272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Engineered by David</a:t>
            </a:r>
          </a:p>
        </p:txBody>
      </p:sp>
      <p:sp>
        <p:nvSpPr>
          <p:cNvPr id="8" name="Rectangle 7"/>
          <p:cNvSpPr/>
          <p:nvPr/>
        </p:nvSpPr>
        <p:spPr>
          <a:xfrm>
            <a:off x="3131840" y="7647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smtClean="0"/>
              <a:t>Stepper Motor – Servo System</a:t>
            </a:r>
          </a:p>
          <a:p>
            <a:pPr lvl="1"/>
            <a:r>
              <a:rPr lang="en-AU" dirty="0" err="1" smtClean="0"/>
              <a:t>Pusing</a:t>
            </a:r>
            <a:r>
              <a:rPr lang="en-AU" dirty="0" smtClean="0"/>
              <a:t> in and pushing out fluid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‘Puddle 2’ - also using an artificial membrane</a:t>
            </a:r>
            <a:endParaRPr lang="en-AU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3179068" cy="174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G:\IMG_1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268760"/>
            <a:ext cx="3168352" cy="2376264"/>
          </a:xfrm>
          <a:prstGeom prst="rect">
            <a:avLst/>
          </a:prstGeom>
          <a:noFill/>
        </p:spPr>
      </p:pic>
      <p:pic>
        <p:nvPicPr>
          <p:cNvPr id="6" name="Picture 2" descr="G:\IMG_10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717032"/>
            <a:ext cx="3384376" cy="2538282"/>
          </a:xfrm>
          <a:prstGeom prst="rect">
            <a:avLst/>
          </a:prstGeom>
          <a:noFill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077072"/>
            <a:ext cx="2900064" cy="245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>
            <a:stCxn id="37890" idx="3"/>
            <a:endCxn id="5" idx="1"/>
          </p:cNvCxnSpPr>
          <p:nvPr/>
        </p:nvCxnSpPr>
        <p:spPr>
          <a:xfrm>
            <a:off x="3790628" y="2286147"/>
            <a:ext cx="997396" cy="1707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3671900" y="3104964"/>
            <a:ext cx="504850" cy="4328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4022342" y="3330586"/>
            <a:ext cx="404525" cy="313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1070014" y="3258578"/>
            <a:ext cx="404525" cy="313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1511660" y="3248980"/>
            <a:ext cx="504850" cy="4328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3851920" y="1988840"/>
            <a:ext cx="504055" cy="275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Equal 20"/>
          <p:cNvSpPr/>
          <p:nvPr/>
        </p:nvSpPr>
        <p:spPr>
          <a:xfrm>
            <a:off x="4860032" y="4437112"/>
            <a:ext cx="504056" cy="432048"/>
          </a:xfrm>
          <a:prstGeom prst="mathEqual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RC-50  Imaging </a:t>
            </a:r>
            <a:r>
              <a:rPr lang="en-AU" dirty="0" err="1" smtClean="0"/>
              <a:t>Ussing</a:t>
            </a:r>
            <a:r>
              <a:rPr lang="en-AU" dirty="0" smtClean="0"/>
              <a:t> Chamber </a:t>
            </a:r>
            <a:endParaRPr lang="en-AU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6552728" cy="502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-315416"/>
            <a:ext cx="8229600" cy="1219200"/>
          </a:xfrm>
        </p:spPr>
        <p:txBody>
          <a:bodyPr/>
          <a:lstStyle/>
          <a:p>
            <a:r>
              <a:rPr lang="en-AU" dirty="0" smtClean="0"/>
              <a:t>			The Eye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196752"/>
            <a:ext cx="6264696" cy="43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763688" y="55892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err="1" smtClean="0"/>
              <a:t>www.ahaf.org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Power (</a:t>
            </a:r>
            <a:r>
              <a:rPr lang="en-AU" dirty="0" err="1" smtClean="0"/>
              <a:t>Diopters</a:t>
            </a:r>
            <a:r>
              <a:rPr lang="en-AU" dirty="0" smtClean="0"/>
              <a:t>)		focal length (metres)</a:t>
            </a:r>
          </a:p>
          <a:p>
            <a:endParaRPr lang="en-AU" dirty="0" smtClean="0"/>
          </a:p>
          <a:p>
            <a:pPr>
              <a:buNone/>
            </a:pPr>
            <a:r>
              <a:rPr lang="en-AU" dirty="0" smtClean="0"/>
              <a:t>1  D 				1  m</a:t>
            </a:r>
          </a:p>
          <a:p>
            <a:pPr>
              <a:buNone/>
            </a:pPr>
            <a:r>
              <a:rPr lang="en-AU" dirty="0" smtClean="0"/>
              <a:t>2 D				.5 m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Convex lens (has a positive power </a:t>
            </a:r>
            <a:r>
              <a:rPr lang="en-AU" dirty="0" err="1" smtClean="0"/>
              <a:t>e.g</a:t>
            </a:r>
            <a:r>
              <a:rPr lang="en-AU" dirty="0" smtClean="0"/>
              <a:t> +1.5 D) focal point forms convergent light</a:t>
            </a:r>
          </a:p>
          <a:p>
            <a:endParaRPr lang="en-AU" dirty="0" smtClean="0"/>
          </a:p>
          <a:p>
            <a:r>
              <a:rPr lang="en-AU" dirty="0" smtClean="0"/>
              <a:t>Concave lens (has negative power </a:t>
            </a:r>
            <a:r>
              <a:rPr lang="en-AU" dirty="0" err="1" smtClean="0"/>
              <a:t>e.g</a:t>
            </a:r>
            <a:r>
              <a:rPr lang="en-AU" dirty="0" smtClean="0"/>
              <a:t> -2D) focal point is traced back from diverging light 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Lens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math.ubc.ca/~cass/courses/m309-01a/chu/MirrorsLenses/converge-diverg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60648"/>
            <a:ext cx="4776385" cy="554461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475656" y="580526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http://www.math.ubc.ca/~cass/courses/m309-01a/chu/MirrorsLenses/lenses.htm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Lens Accommodation</a:t>
            </a:r>
            <a:endParaRPr lang="en-AU" dirty="0"/>
          </a:p>
        </p:txBody>
      </p:sp>
      <p:pic>
        <p:nvPicPr>
          <p:cNvPr id="17410" name="Picture 2" descr="http://www.sapdesignguild.org/editions/highlight_articles_01/images/accomod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7992888" cy="471009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71600" y="5934670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http://www.sapdesignguild.org/editions/highlight_articles_01/images/accomodation.png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err="1" smtClean="0"/>
              <a:t>Emmetropia</a:t>
            </a:r>
            <a:r>
              <a:rPr lang="en-AU" dirty="0" smtClean="0"/>
              <a:t> (normal vision)</a:t>
            </a:r>
          </a:p>
          <a:p>
            <a:endParaRPr lang="en-AU" dirty="0" smtClean="0"/>
          </a:p>
          <a:p>
            <a:r>
              <a:rPr lang="en-AU" dirty="0" smtClean="0"/>
              <a:t>Myopia (short sightedness)</a:t>
            </a:r>
          </a:p>
          <a:p>
            <a:pPr lvl="1"/>
            <a:r>
              <a:rPr lang="en-AU" dirty="0" smtClean="0"/>
              <a:t>Corrected with negative power lens</a:t>
            </a:r>
          </a:p>
          <a:p>
            <a:pPr lvl="1"/>
            <a:endParaRPr lang="en-AU" dirty="0" smtClean="0"/>
          </a:p>
          <a:p>
            <a:r>
              <a:rPr lang="en-AU" dirty="0" err="1" smtClean="0"/>
              <a:t>Hyperopia</a:t>
            </a:r>
            <a:r>
              <a:rPr lang="en-AU" dirty="0" smtClean="0"/>
              <a:t> ( </a:t>
            </a:r>
            <a:r>
              <a:rPr lang="en-AU" dirty="0" err="1" smtClean="0"/>
              <a:t>Longsightness</a:t>
            </a:r>
            <a:r>
              <a:rPr lang="en-AU" dirty="0" smtClean="0"/>
              <a:t>) </a:t>
            </a:r>
          </a:p>
          <a:p>
            <a:pPr lvl="1"/>
            <a:r>
              <a:rPr lang="en-AU" dirty="0" smtClean="0"/>
              <a:t>Corrected with positive power glasses</a:t>
            </a:r>
          </a:p>
          <a:p>
            <a:pPr lvl="1"/>
            <a:endParaRPr lang="en-AU" dirty="0" smtClean="0"/>
          </a:p>
          <a:p>
            <a:r>
              <a:rPr lang="en-AU" dirty="0" err="1" smtClean="0"/>
              <a:t>Presbyopia</a:t>
            </a:r>
            <a:r>
              <a:rPr lang="en-AU" dirty="0" smtClean="0"/>
              <a:t> (age-related changes)</a:t>
            </a:r>
          </a:p>
          <a:p>
            <a:pPr lvl="1"/>
            <a:r>
              <a:rPr lang="en-AU" dirty="0" smtClean="0"/>
              <a:t>Range of accommodation depletion </a:t>
            </a:r>
          </a:p>
          <a:p>
            <a:pPr lvl="2"/>
            <a:r>
              <a:rPr lang="en-AU" dirty="0" smtClean="0"/>
              <a:t>Multifocal or bifocal lens correction</a:t>
            </a:r>
          </a:p>
          <a:p>
            <a:pPr lvl="1"/>
            <a:endParaRPr lang="en-AU" dirty="0" smtClean="0"/>
          </a:p>
          <a:p>
            <a:pPr lvl="1">
              <a:buNone/>
            </a:pPr>
            <a:endParaRPr lang="en-AU" dirty="0" smtClean="0"/>
          </a:p>
          <a:p>
            <a:pPr lvl="1"/>
            <a:endParaRPr lang="en-AU" dirty="0" smtClean="0"/>
          </a:p>
          <a:p>
            <a:pPr lvl="1">
              <a:buNone/>
            </a:pPr>
            <a:endParaRPr lang="en-AU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Disorders of optics of eye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Visual Abnormalities</a:t>
            </a:r>
            <a:endParaRPr lang="en-AU" dirty="0"/>
          </a:p>
        </p:txBody>
      </p:sp>
      <p:pic>
        <p:nvPicPr>
          <p:cNvPr id="18434" name="Picture 2" descr="Errors of Refraction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120680" cy="459051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27584" y="587727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http://www.merckmanuals.com/professional/sec09/ch099/ch099a.html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Retina/RPE/Choroid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5"/>
            <a:ext cx="6120680" cy="4440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87624" y="5877272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http://www.maculacenter.com/LightBox/glossaryImages/rpe.jpg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Crucial for the maintenance of photoreceptor excitability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main functions of the RPE are the following: </a:t>
            </a:r>
          </a:p>
          <a:p>
            <a:pPr lvl="1"/>
            <a:r>
              <a:rPr lang="en-US" dirty="0" smtClean="0"/>
              <a:t>(1) Transport of nutrients, ions, and water </a:t>
            </a:r>
          </a:p>
          <a:p>
            <a:pPr lvl="1"/>
            <a:r>
              <a:rPr lang="en-US" dirty="0" smtClean="0"/>
              <a:t>(2) absorption of light and protection against </a:t>
            </a:r>
            <a:r>
              <a:rPr lang="en-US" dirty="0" err="1" smtClean="0"/>
              <a:t>photooxidation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(3) </a:t>
            </a:r>
            <a:r>
              <a:rPr lang="en-US" dirty="0" err="1" smtClean="0"/>
              <a:t>reisomerization</a:t>
            </a:r>
            <a:r>
              <a:rPr lang="en-US" dirty="0" smtClean="0"/>
              <a:t> of all-trans-retinal into 11-cis-retinal, which is a key element of the visual cycle, </a:t>
            </a:r>
          </a:p>
          <a:p>
            <a:pPr lvl="1"/>
            <a:r>
              <a:rPr lang="en-US" dirty="0" smtClean="0"/>
              <a:t>(4) </a:t>
            </a:r>
            <a:r>
              <a:rPr lang="en-US" dirty="0" err="1" smtClean="0"/>
              <a:t>phagocytosis</a:t>
            </a:r>
            <a:r>
              <a:rPr lang="en-US" dirty="0" smtClean="0"/>
              <a:t> of shed photoreceptor membranes, and </a:t>
            </a:r>
          </a:p>
          <a:p>
            <a:pPr lvl="1"/>
            <a:r>
              <a:rPr lang="en-US" dirty="0" smtClean="0"/>
              <a:t>(5) secretion of various essential factors for the structural integrity of the retina. 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Retinal Pigment Epithelium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239</TotalTime>
  <Words>331</Words>
  <Application>Microsoft Office PowerPoint</Application>
  <PresentationFormat>On-screen Show (4:3)</PresentationFormat>
  <Paragraphs>80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Paper</vt:lpstr>
      <vt:lpstr>Jai Mata Di The Mechanism for Defocus-driven Occular Growth</vt:lpstr>
      <vt:lpstr>   The Eye</vt:lpstr>
      <vt:lpstr>Lens </vt:lpstr>
      <vt:lpstr>Slide 4</vt:lpstr>
      <vt:lpstr>Lens Accommodation</vt:lpstr>
      <vt:lpstr>Disorders of optics of eye</vt:lpstr>
      <vt:lpstr>Visual Abnormalities</vt:lpstr>
      <vt:lpstr>Retina/RPE/Choroid</vt:lpstr>
      <vt:lpstr>Retinal Pigment Epithelium</vt:lpstr>
      <vt:lpstr>SUPER PROJECT</vt:lpstr>
      <vt:lpstr>Artificial Membranes:  How they are made?</vt:lpstr>
      <vt:lpstr>‘Nernst’</vt:lpstr>
      <vt:lpstr>‘Puddle’</vt:lpstr>
      <vt:lpstr>‘Stepper’</vt:lpstr>
      <vt:lpstr>‘Puddle 2’ - also using an artificial membrane</vt:lpstr>
      <vt:lpstr>RC-50  Imaging Ussing Chamber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Jai Mata Di The Mechanism for Defocus-driven Occular Growth</dc:title>
  <dc:creator>bhart</dc:creator>
  <cp:lastModifiedBy>bhart</cp:lastModifiedBy>
  <cp:revision>27</cp:revision>
  <dcterms:created xsi:type="dcterms:W3CDTF">2011-03-21T11:11:05Z</dcterms:created>
  <dcterms:modified xsi:type="dcterms:W3CDTF">2011-03-23T01:59:43Z</dcterms:modified>
</cp:coreProperties>
</file>